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5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8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3367D-4A69-494D-B7A1-9D900718EF3C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0CA6D-42CE-2C45-BABD-06BCB12FC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4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2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4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9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5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5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2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6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9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3FFEA-27B7-4470-8D02-12C8F151760A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FE7F3-DAD8-485B-A464-4F7A74DEB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6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10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Relationship Id="rId10" Type="http://schemas.openxmlformats.org/officeDocument/2006/relationships/image" Target="../media/image30.png"/><Relationship Id="rId11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0.png"/><Relationship Id="rId12" Type="http://schemas.openxmlformats.org/officeDocument/2006/relationships/image" Target="../media/image41.png"/><Relationship Id="rId13" Type="http://schemas.openxmlformats.org/officeDocument/2006/relationships/image" Target="../media/image42.png"/><Relationship Id="rId14" Type="http://schemas.openxmlformats.org/officeDocument/2006/relationships/image" Target="../media/image43.png"/><Relationship Id="rId15" Type="http://schemas.openxmlformats.org/officeDocument/2006/relationships/image" Target="../media/image44.png"/><Relationship Id="rId16" Type="http://schemas.openxmlformats.org/officeDocument/2006/relationships/image" Target="../media/image45.png"/><Relationship Id="rId17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png"/><Relationship Id="rId9" Type="http://schemas.openxmlformats.org/officeDocument/2006/relationships/image" Target="../media/image38.png"/><Relationship Id="rId10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7503" y="845336"/>
            <a:ext cx="9144000" cy="109832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charset="0"/>
                <a:ea typeface="Times New Roman" charset="0"/>
                <a:cs typeface="Times New Roman" charset="0"/>
              </a:rPr>
              <a:t>TIẾT 10: LUYỆN TẬP CÁC PHÉP TÍNH VỀ LŨY THỪA</a:t>
            </a:r>
            <a:endParaRPr lang="en-US" sz="36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99535" y="2295381"/>
                <a:ext cx="11392930" cy="956899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Bài</a:t>
                </a:r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35(</a:t>
                </a:r>
                <a:r>
                  <a:rPr lang="en-US" sz="3000" b="1" u="sng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sgk</a:t>
                </a:r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): 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Ta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thừa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nhận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tính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chất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sau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đây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: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Với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a</a:t>
                </a:r>
                <a14:m>
                  <m:oMath xmlns:m="http://schemas.openxmlformats.org/officeDocument/2006/math">
                    <m:r>
                      <a:rPr lang="en-US" sz="300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≠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0 . 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𝑎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≠±1</m:t>
                    </m:r>
                  </m:oMath>
                </a14:m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.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nếu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𝑎</m:t>
                        </m:r>
                      </m:e>
                      <m:sup>
                        <m:r>
                          <a:rPr lang="en-US" sz="3000" b="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𝑚</m:t>
                        </m:r>
                        <m:r>
                          <a:rPr lang="en-US" sz="3000" b="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sup>
                    </m:sSup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= </m:t>
                    </m:r>
                    <m:sSup>
                      <m:sSupPr>
                        <m:ctrlPr>
                          <a:rPr lang="en-US" sz="3000" b="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𝑎</m:t>
                        </m:r>
                      </m:e>
                      <m:sup>
                        <m:r>
                          <a:rPr lang="en-US" sz="3000" b="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𝑛</m:t>
                        </m:r>
                        <m:r>
                          <a:rPr lang="en-US" sz="3000" b="0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sup>
                    </m:sSup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𝑡h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ì 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𝑚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𝑛</m:t>
                    </m:r>
                    <m:r>
                      <a:rPr lang="en-US" sz="3000" b="0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.</m:t>
                    </m:r>
                  </m:oMath>
                </a14:m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Dựa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vào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tính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chất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này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hãy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tìm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cá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số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tự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nhiên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m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và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n. </a:t>
                </a:r>
                <a:r>
                  <a:rPr lang="en-US" sz="3000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Biết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3000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:</a:t>
                </a:r>
                <a:endParaRPr lang="en-US" sz="3000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99535" y="2295381"/>
                <a:ext cx="11392930" cy="956899"/>
              </a:xfrm>
              <a:blipFill rotWithShape="0">
                <a:blip r:embed="rId2"/>
                <a:stretch>
                  <a:fillRect l="-1285" t="-12739" r="-589" b="-58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85107" y="3851750"/>
                <a:ext cx="2965270" cy="702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en-US" sz="2800" dirty="0" smtClean="0"/>
                  <a:t>a/  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dirty="0" smtClean="0"/>
                  <a:t>                                    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107" y="3851750"/>
                <a:ext cx="2965270" cy="702885"/>
              </a:xfrm>
              <a:prstGeom prst="rect">
                <a:avLst/>
              </a:prstGeom>
              <a:blipFill>
                <a:blip r:embed="rId4"/>
                <a:stretch>
                  <a:fillRect l="-2259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25319" y="4545872"/>
                <a:ext cx="2076995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 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2800" smtClean="0"/>
                  <a:t>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319" y="4545872"/>
                <a:ext cx="2076995" cy="700705"/>
              </a:xfrm>
              <a:prstGeom prst="rect">
                <a:avLst/>
              </a:prstGeom>
              <a:blipFill>
                <a:blip r:embed="rId5"/>
                <a:stretch>
                  <a:fillRect l="-2346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72554" y="5534786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554" y="5534786"/>
                <a:ext cx="39273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313211" y="5488619"/>
            <a:ext cx="157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z="2800" smtClean="0"/>
              <a:t>m = 5</a:t>
            </a: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096000" y="3789073"/>
                <a:ext cx="3370217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b/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343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789073"/>
                <a:ext cx="3370217" cy="704295"/>
              </a:xfrm>
              <a:prstGeom prst="rect">
                <a:avLst/>
              </a:prstGeom>
              <a:blipFill>
                <a:blip r:embed="rId7"/>
                <a:stretch>
                  <a:fillRect l="-3617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18943" y="4545872"/>
                <a:ext cx="2351314" cy="978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  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800"/>
              </a:p>
              <a:p>
                <a:endParaRPr lang="en-US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943" y="4545872"/>
                <a:ext cx="2351314" cy="9788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688182" y="5394251"/>
            <a:ext cx="261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Cambria Math" panose="02040503050406030204" pitchFamily="18" charset="0"/>
                <a:ea typeface="Cambria Math" panose="02040503050406030204" pitchFamily="18" charset="0"/>
              </a:rPr>
              <a:t>⇒ n = 3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73613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  <p:bldP spid="6" grpId="0"/>
      <p:bldP spid="9" grpId="0"/>
      <p:bldP spid="10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7489" y="284538"/>
            <a:ext cx="121339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sz="3000" b="1" u="sng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36 (</a:t>
            </a:r>
            <a:r>
              <a:rPr lang="en-US" sz="3000" b="1" u="sng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sgk</a:t>
            </a:r>
            <a:r>
              <a:rPr lang="en-US" sz="3000" b="1" u="sng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):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biểu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thức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đạng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lũy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thừa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hữu</a:t>
            </a:r>
            <a:r>
              <a:rPr lang="en-US" sz="3000" b="1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tỉ</a:t>
            </a:r>
            <a:endParaRPr lang="en-US" sz="3000" b="1" dirty="0">
              <a:solidFill>
                <a:srgbClr val="00206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9715" y="1110343"/>
                <a:ext cx="1039803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          b/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                  c/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25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.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      </a:t>
                </a:r>
              </a:p>
              <a:p>
                <a:r>
                  <a:rPr lang="en-US" sz="2400" dirty="0" smtClean="0"/>
                  <a:t> d/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4       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    e/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715" y="1110343"/>
                <a:ext cx="10398034" cy="830997"/>
              </a:xfrm>
              <a:prstGeom prst="rect">
                <a:avLst/>
              </a:prstGeom>
              <a:blipFill>
                <a:blip r:embed="rId3"/>
                <a:stretch>
                  <a:fillRect l="-938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9715" y="2821577"/>
                <a:ext cx="177654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 smtClean="0"/>
                  <a:t>a/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endParaRPr lang="en-US" sz="2400" smtClean="0"/>
              </a:p>
              <a:p>
                <a:r>
                  <a:rPr lang="en-US" sz="2400"/>
                  <a:t> </a:t>
                </a:r>
                <a:r>
                  <a:rPr lang="en-US" sz="2400" smtClean="0"/>
                  <a:t>  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10.2)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endParaRPr lang="en-US" sz="2400" smtClean="0"/>
              </a:p>
              <a:p>
                <a:r>
                  <a:rPr lang="en-US" sz="2400" smtClean="0"/>
                  <a:t>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20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715" y="2821577"/>
                <a:ext cx="1776548" cy="1200329"/>
              </a:xfrm>
              <a:prstGeom prst="rect">
                <a:avLst/>
              </a:prstGeom>
              <a:blipFill>
                <a:blip r:embed="rId4"/>
                <a:stretch>
                  <a:fillRect l="-2405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317275" y="2121136"/>
            <a:ext cx="139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charset="0"/>
                <a:ea typeface="Times New Roman" charset="0"/>
                <a:cs typeface="Times New Roman" charset="0"/>
              </a:rPr>
              <a:t>GIẢI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: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23807" y="2773272"/>
                <a:ext cx="19986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/>
                  <a:t>b/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endParaRPr lang="en-US" sz="2400" smtClean="0"/>
              </a:p>
              <a:p>
                <a:r>
                  <a:rPr lang="en-US" sz="2400"/>
                  <a:t> </a:t>
                </a:r>
                <a:r>
                  <a:rPr lang="en-US" sz="2400" smtClean="0"/>
                  <a:t>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(10:2)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smtClean="0"/>
              </a:p>
              <a:p>
                <a:r>
                  <a:rPr lang="en-US" sz="2400" smtClean="0"/>
                  <a:t>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7" y="2773272"/>
                <a:ext cx="1998617" cy="1200329"/>
              </a:xfrm>
              <a:prstGeom prst="rect">
                <a:avLst/>
              </a:prstGeom>
              <a:blipFill>
                <a:blip r:embed="rId5"/>
                <a:stretch>
                  <a:fillRect l="-1829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72400" y="2636911"/>
                <a:ext cx="35139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/>
                  <a:t>c/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 25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.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US" sz="2400" smtClean="0"/>
              </a:p>
              <a:p>
                <a:r>
                  <a:rPr lang="en-US" sz="2400"/>
                  <a:t> </a:t>
                </a:r>
                <a:r>
                  <a:rPr lang="en-US" sz="2400" smtClean="0"/>
                  <a:t>  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(5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.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smtClean="0"/>
              </a:p>
              <a:p>
                <a:r>
                  <a:rPr lang="en-US" sz="2400" smtClean="0"/>
                  <a:t>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smtClean="0"/>
              </a:p>
              <a:p>
                <a:r>
                  <a:rPr lang="en-US" sz="2400" smtClean="0"/>
                  <a:t>     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5.2)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636911"/>
                <a:ext cx="3513909" cy="1569660"/>
              </a:xfrm>
              <a:prstGeom prst="rect">
                <a:avLst/>
              </a:prstGeom>
              <a:blipFill>
                <a:blip r:embed="rId6"/>
                <a:stretch>
                  <a:fillRect l="-1042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2149" y="4614760"/>
                <a:ext cx="270401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/>
                  <a:t>d/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4       </m:t>
                        </m:r>
                      </m:sup>
                    </m:sSup>
                  </m:oMath>
                </a14:m>
                <a:r>
                  <a:rPr lang="en-US" sz="2400" smtClean="0"/>
                  <a:t> </a:t>
                </a:r>
              </a:p>
              <a:p>
                <a:r>
                  <a:rPr lang="en-US" sz="2400"/>
                  <a:t> </a:t>
                </a:r>
                <a:r>
                  <a:rPr lang="en-US" sz="2400" smtClean="0"/>
                  <a:t>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(3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smtClean="0"/>
              </a:p>
              <a:p>
                <a:r>
                  <a:rPr lang="en-US" sz="2400" smtClean="0"/>
                  <a:t>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r>
                  <a:rPr lang="en-US" sz="2400" smtClean="0"/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endParaRPr lang="en-US" sz="2400" smtClean="0"/>
              </a:p>
              <a:p>
                <a:r>
                  <a:rPr lang="en-US" sz="2400" smtClean="0"/>
                  <a:t>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(15.3)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9" y="4614760"/>
                <a:ext cx="2704011" cy="1569660"/>
              </a:xfrm>
              <a:prstGeom prst="rect">
                <a:avLst/>
              </a:prstGeom>
              <a:blipFill>
                <a:blip r:embed="rId7"/>
                <a:stretch>
                  <a:fillRect l="-1351" t="-3101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08469" y="4492289"/>
                <a:ext cx="3265714" cy="1753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/>
                  <a:t>e/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smtClean="0"/>
                  <a:t> </a:t>
                </a:r>
              </a:p>
              <a:p>
                <a:r>
                  <a:rPr lang="en-US" sz="2400"/>
                  <a:t> </a:t>
                </a:r>
                <a:r>
                  <a:rPr lang="en-US" sz="2400" smtClean="0"/>
                  <a:t>    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(5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eqArr>
                          <m:eqArrPr>
                            <m:ctrlPr>
                              <a:rPr lang="en-US" sz="2400" b="0" i="1" smtClean="0">
                                <a:latin typeface="Cambria Math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smtClean="0"/>
              </a:p>
              <a:p>
                <a:r>
                  <a:rPr lang="en-US" sz="2400" smtClean="0"/>
                  <a:t>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smtClean="0"/>
              </a:p>
              <a:p>
                <a:r>
                  <a:rPr lang="en-US" sz="2400" smtClean="0"/>
                  <a:t>      =(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6 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469" y="4492289"/>
                <a:ext cx="3265714" cy="1753685"/>
              </a:xfrm>
              <a:prstGeom prst="rect">
                <a:avLst/>
              </a:prstGeom>
              <a:blipFill>
                <a:blip r:embed="rId8"/>
                <a:stretch>
                  <a:fillRect l="-1119" t="-2778" b="-2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6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018903" y="403163"/>
                <a:ext cx="707477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Bài</a:t>
                </a:r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42 (</a:t>
                </a:r>
                <a:r>
                  <a:rPr lang="en-US" sz="3000" b="1" u="sng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sbt</a:t>
                </a:r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): </a:t>
                </a:r>
                <a:r>
                  <a:rPr lang="en-US" sz="3000" b="1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Tìm</a:t>
                </a:r>
                <a:r>
                  <a:rPr lang="en-US" sz="3000" b="1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∈</m:t>
                    </m:r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𝑸</m:t>
                    </m:r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, </m:t>
                    </m:r>
                    <m:r>
                      <a:rPr lang="en-US" sz="3000" b="1" i="0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𝐛𝐢</m:t>
                    </m:r>
                    <m:r>
                      <a:rPr lang="en-US" sz="3000" b="1" i="0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ế</m:t>
                    </m:r>
                    <m:r>
                      <a:rPr lang="en-US" sz="3000" b="1" i="0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𝐭</m:t>
                    </m:r>
                    <m:r>
                      <a:rPr lang="en-US" sz="3000" b="1" i="0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:</m:t>
                    </m:r>
                  </m:oMath>
                </a14:m>
                <a:endParaRPr lang="en-US" sz="3000" b="1" dirty="0" smtClean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3" y="403163"/>
                <a:ext cx="7074773" cy="553998"/>
              </a:xfrm>
              <a:prstGeom prst="rect">
                <a:avLst/>
              </a:prstGeom>
              <a:blipFill rotWithShape="0">
                <a:blip r:embed="rId2"/>
                <a:stretch>
                  <a:fillRect l="-1981" t="-14286" b="-32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18902" y="2668034"/>
                <a:ext cx="2573383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a/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2" y="2668034"/>
                <a:ext cx="2573383" cy="613886"/>
              </a:xfrm>
              <a:prstGeom prst="rect">
                <a:avLst/>
              </a:prstGeom>
              <a:blipFill>
                <a:blip r:embed="rId4"/>
                <a:stretch>
                  <a:fillRect l="-3555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28305" y="2725101"/>
                <a:ext cx="27627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 smtClean="0"/>
                  <a:t>b/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−2)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=1</m:t>
                    </m:r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5" y="2725101"/>
                <a:ext cx="2762793" cy="461665"/>
              </a:xfrm>
              <a:prstGeom prst="rect">
                <a:avLst/>
              </a:prstGeom>
              <a:blipFill>
                <a:blip r:embed="rId5"/>
                <a:stretch>
                  <a:fillRect l="-132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6537" y="2740754"/>
                <a:ext cx="27823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c/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537" y="2740754"/>
                <a:ext cx="2782389" cy="461665"/>
              </a:xfrm>
              <a:prstGeom prst="rect">
                <a:avLst/>
              </a:prstGeom>
              <a:blipFill>
                <a:blip r:embed="rId6"/>
                <a:stretch>
                  <a:fillRect l="-3509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018902" y="1060273"/>
                <a:ext cx="11025051" cy="1137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en-US" sz="2400" dirty="0"/>
                  <a:t>a/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− </m:t>
                        </m:r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                                    </m:t>
                    </m:r>
                    <m:r>
                      <m:rPr>
                        <m:nor/>
                      </m:rPr>
                      <a:rPr lang="en-US" sz="2400"/>
                      <m:t>b</m:t>
                    </m:r>
                    <m:r>
                      <m:rPr>
                        <m:nor/>
                      </m:rPr>
                      <a:rPr lang="en-US" sz="2400"/>
                      <m:t>/ 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−2)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=1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        </m:t>
                    </m:r>
                  </m:oMath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/>
                      <m:t>c</m:t>
                    </m:r>
                    <m:r>
                      <m:rPr>
                        <m:nor/>
                      </m:rPr>
                      <a:rPr lang="en-US" sz="2400"/>
                      <m:t>/ 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                               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/(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2" y="1060273"/>
                <a:ext cx="11025051" cy="1137747"/>
              </a:xfrm>
              <a:prstGeom prst="rect">
                <a:avLst/>
              </a:prstGeom>
              <a:blipFill rotWithShape="0">
                <a:blip r:embed="rId7"/>
                <a:stretch>
                  <a:fillRect l="-3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92419" y="3385032"/>
                <a:ext cx="1482643" cy="614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419" y="3385032"/>
                <a:ext cx="1482643" cy="614014"/>
              </a:xfrm>
              <a:prstGeom prst="rect">
                <a:avLst/>
              </a:prstGeom>
              <a:blipFill>
                <a:blip r:embed="rId8"/>
                <a:stretch>
                  <a:fillRect l="-6584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01433" y="4102158"/>
                <a:ext cx="1449978" cy="614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433" y="4102158"/>
                <a:ext cx="1449978" cy="614014"/>
              </a:xfrm>
              <a:prstGeom prst="rect">
                <a:avLst/>
              </a:prstGeom>
              <a:blipFill>
                <a:blip r:embed="rId9"/>
                <a:stretch>
                  <a:fillRect l="-6303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67021" y="3788219"/>
            <a:ext cx="3357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</a:t>
            </a:r>
            <a:r>
              <a:rPr lang="en-US" sz="2400" smtClean="0"/>
              <a:t>x – 2 = 1 hoặc x – 2 = -1</a:t>
            </a:r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4268275" y="4328900"/>
            <a:ext cx="128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 x = 1 + 2</a:t>
            </a:r>
          </a:p>
          <a:p>
            <a:r>
              <a:rPr lang="en-US" sz="2400" smtClean="0"/>
              <a:t>   X = 3 </a:t>
            </a:r>
            <a:endParaRPr 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5554977" y="4325408"/>
            <a:ext cx="1979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;    x = -1 + 2 </a:t>
            </a:r>
          </a:p>
          <a:p>
            <a:r>
              <a:rPr lang="en-US" sz="2400" smtClean="0"/>
              <a:t>;     x = 1 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216537" y="3298617"/>
                <a:ext cx="29913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smtClean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(−2)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537" y="3298617"/>
                <a:ext cx="2991394" cy="461665"/>
              </a:xfrm>
              <a:prstGeom prst="rect">
                <a:avLst/>
              </a:prstGeom>
              <a:blipFill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823959" y="3801282"/>
            <a:ext cx="1776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2x – 1 = -2</a:t>
            </a:r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8549639" y="4325408"/>
            <a:ext cx="2331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 2x = - 2 + 1 = - 1 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745581" y="4821797"/>
                <a:ext cx="1358537" cy="614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r>
                  <a:rPr lang="en-US" sz="2400" smtClean="0"/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5581" y="4821797"/>
                <a:ext cx="1358537" cy="614014"/>
              </a:xfrm>
              <a:prstGeom prst="rect">
                <a:avLst/>
              </a:prstGeom>
              <a:blipFill>
                <a:blip r:embed="rId11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09105" y="3281920"/>
                <a:ext cx="34502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−2)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n-US" sz="240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105" y="3281920"/>
                <a:ext cx="3450232" cy="461665"/>
              </a:xfrm>
              <a:prstGeom prst="rect">
                <a:avLst/>
              </a:prstGeom>
              <a:blipFill>
                <a:blip r:embed="rId1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004486" y="25454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309105" y="2106727"/>
            <a:ext cx="139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charset="0"/>
                <a:ea typeface="Times New Roman" charset="0"/>
                <a:cs typeface="Times New Roman" charset="0"/>
              </a:rPr>
              <a:t>GIẢI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: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3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47501" y="209006"/>
                <a:ext cx="3037115" cy="980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/(</m:t>
                    </m:r>
                    <m:sSup>
                      <m:sSupPr>
                        <m:ctrlPr>
                          <a:rPr lang="en-US" sz="28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2800"/>
                  <a:t>  </a:t>
                </a:r>
              </a:p>
              <a:p>
                <a:endParaRPr lang="en-US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501" y="209006"/>
                <a:ext cx="3037115" cy="980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10341" y="1232459"/>
                <a:ext cx="4389121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</m:oMath>
                </a14:m>
                <a:r>
                  <a:rPr lang="en-US" sz="2800" smtClean="0"/>
                  <a:t> = 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smtClean="0"/>
                  <a:t> = (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41" y="1232459"/>
                <a:ext cx="4389121" cy="700705"/>
              </a:xfrm>
              <a:prstGeom prst="rect">
                <a:avLst/>
              </a:prstGeom>
              <a:blipFill>
                <a:blip r:embed="rId4"/>
                <a:stretch>
                  <a:fillRect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47502" y="1933303"/>
                <a:ext cx="5610498" cy="700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h𝑜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ặ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=−</m:t>
                    </m:r>
                    <m:f>
                      <m:f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502" y="1933303"/>
                <a:ext cx="5610498" cy="700833"/>
              </a:xfrm>
              <a:prstGeom prst="rect">
                <a:avLst/>
              </a:prstGeom>
              <a:blipFill>
                <a:blip r:embed="rId5"/>
                <a:stretch>
                  <a:fillRect l="-2283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47502" y="2612571"/>
                <a:ext cx="2044338" cy="700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502" y="2612571"/>
                <a:ext cx="2044338" cy="700833"/>
              </a:xfrm>
              <a:prstGeom prst="rect">
                <a:avLst/>
              </a:prstGeom>
              <a:blipFill>
                <a:blip r:embed="rId6"/>
                <a:stretch>
                  <a:fillRect l="-6269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47502" y="3508565"/>
                <a:ext cx="1861458" cy="701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502" y="3508565"/>
                <a:ext cx="1861458" cy="701731"/>
              </a:xfrm>
              <a:prstGeom prst="rect">
                <a:avLst/>
              </a:prstGeom>
              <a:blipFill>
                <a:blip r:embed="rId7"/>
                <a:stretch>
                  <a:fillRect l="-6885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82634" y="4535609"/>
                <a:ext cx="1273629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634" y="4535609"/>
                <a:ext cx="1273629" cy="700705"/>
              </a:xfrm>
              <a:prstGeom prst="rect">
                <a:avLst/>
              </a:prstGeom>
              <a:blipFill>
                <a:blip r:embed="rId8"/>
                <a:stretch>
                  <a:fillRect l="-9569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33948" y="2686024"/>
                <a:ext cx="2873828" cy="977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800" smtClean="0"/>
                  <a:t>;      x =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  <a:p>
                <a:endParaRPr lang="en-US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948" y="2686024"/>
                <a:ext cx="2873828" cy="977832"/>
              </a:xfrm>
              <a:prstGeom prst="rect">
                <a:avLst/>
              </a:prstGeom>
              <a:blipFill>
                <a:blip r:embed="rId9"/>
                <a:stretch>
                  <a:fillRect l="-2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80906" y="3508565"/>
                <a:ext cx="2877094" cy="113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;      x =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  <a:p>
                <a:endParaRPr lang="en-US" sz="28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906" y="3508565"/>
                <a:ext cx="2877094" cy="1132618"/>
              </a:xfrm>
              <a:prstGeom prst="rect">
                <a:avLst/>
              </a:prstGeom>
              <a:blipFill>
                <a:blip r:embed="rId10"/>
                <a:stretch>
                  <a:fillRect l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80906" y="4351378"/>
                <a:ext cx="1933303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 </a:t>
                </a:r>
                <a:r>
                  <a:rPr lang="en-US" sz="2800" smtClean="0"/>
                  <a:t>;      x  =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906" y="4351378"/>
                <a:ext cx="1933303" cy="701602"/>
              </a:xfrm>
              <a:prstGeom prst="rect">
                <a:avLst/>
              </a:prstGeom>
              <a:blipFill>
                <a:blip r:embed="rId11"/>
                <a:stretch>
                  <a:fillRect l="-946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46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32047" y="657125"/>
                <a:ext cx="11320379" cy="1682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Bài</a:t>
                </a:r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44 (</a:t>
                </a:r>
                <a:r>
                  <a:rPr lang="en-US" sz="3000" b="1" u="sng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sbt</a:t>
                </a:r>
                <a:r>
                  <a:rPr lang="en-US" sz="3000" b="1" u="sng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): </a:t>
                </a:r>
                <a:r>
                  <a:rPr lang="en-US" sz="3000" b="1" dirty="0" err="1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Tính</a:t>
                </a:r>
                <a:r>
                  <a:rPr lang="en-US" sz="3000" b="1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</a:p>
              <a:p>
                <a:endParaRPr lang="en-US" sz="3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r>
                  <a:rPr lang="en-US" sz="3000" b="1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a/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𝟐𝟓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𝟑</m:t>
                        </m:r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 </m:t>
                        </m:r>
                      </m:sup>
                    </m:sSup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. </m:t>
                    </m:r>
                    <m:sSup>
                      <m:sSupPr>
                        <m:ctrlP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𝟐</m:t>
                        </m:r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sup>
                    </m:sSup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    </m:t>
                    </m:r>
                    <m:r>
                      <a:rPr lang="vi-VN" sz="3000" b="1" i="0" smtClean="0">
                        <a:solidFill>
                          <a:srgbClr val="00206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      </m:t>
                    </m:r>
                  </m:oMath>
                </a14:m>
                <a:r>
                  <a:rPr lang="en-US" sz="3000" b="1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</a:t>
                </a:r>
                <a:r>
                  <a:rPr lang="en-US" sz="3000" b="1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/ 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fPr>
                          <m:num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𝟕</m:t>
                            </m:r>
                          </m:den>
                        </m:f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)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𝟐𝟏</m:t>
                        </m:r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sup>
                    </m:sSup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: (</m:t>
                    </m:r>
                    <m:sSup>
                      <m:sSupPr>
                        <m:ctrlP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f>
                          <m:fPr>
                            <m:ctrlP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fPr>
                          <m:num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𝟗</m:t>
                            </m:r>
                          </m:num>
                          <m:den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𝟒𝟗</m:t>
                            </m:r>
                          </m:den>
                        </m:f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 )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𝟔</m:t>
                        </m:r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sup>
                    </m:sSup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  <m:r>
                      <a:rPr lang="vi-VN" sz="3000" b="1" i="0" smtClean="0">
                        <a:solidFill>
                          <a:srgbClr val="00206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   </m:t>
                    </m:r>
                    <m:r>
                      <a:rPr lang="vi-VN" sz="3000" b="1" i="1" smtClean="0">
                        <a:solidFill>
                          <a:srgbClr val="00206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    </m:t>
                    </m:r>
                    <m:r>
                      <a:rPr lang="vi-VN" sz="3000" b="1" i="0" smtClean="0">
                        <a:solidFill>
                          <a:srgbClr val="00206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3000" b="1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</a:t>
                </a:r>
                <a:r>
                  <a:rPr lang="en-US" sz="3000" b="1" dirty="0" smtClean="0">
                    <a:solidFill>
                      <a:srgbClr val="00206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/ 3 – (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fPr>
                          <m:num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𝟕</m:t>
                            </m:r>
                          </m:den>
                        </m:f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 )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𝟎</m:t>
                        </m:r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sup>
                    </m:sSup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+( </m:t>
                    </m:r>
                    <m:sSup>
                      <m:sSupPr>
                        <m:ctrlP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fPr>
                          <m:num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000" b="1" i="1" smtClean="0">
                                <a:solidFill>
                                  <a:srgbClr val="002060"/>
                                </a:solidFill>
                                <a:latin typeface="Times New Roman" charset="0"/>
                                <a:ea typeface="Times New Roman" charset="0"/>
                                <a:cs typeface="Times New Roman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  )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rgbClr val="002060"/>
                            </a:solidFill>
                            <a:latin typeface="Times New Roman" charset="0"/>
                            <a:ea typeface="Times New Roman" charset="0"/>
                            <a:cs typeface="Times New Roman" charset="0"/>
                          </a:rPr>
                          <m:t>𝟐</m:t>
                        </m:r>
                      </m:sup>
                    </m:sSup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:</m:t>
                    </m:r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𝟐</m:t>
                    </m:r>
                    <m:r>
                      <a:rPr lang="en-US" sz="3000" b="1" i="1" smtClean="0">
                        <a:solidFill>
                          <a:srgbClr val="00206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endParaRPr lang="en-US" sz="3000" b="1" dirty="0" smtClean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047" y="657125"/>
                <a:ext cx="11320379" cy="1682577"/>
              </a:xfrm>
              <a:prstGeom prst="rect">
                <a:avLst/>
              </a:prstGeom>
              <a:blipFill rotWithShape="0">
                <a:blip r:embed="rId2"/>
                <a:stretch>
                  <a:fillRect l="-1238" t="-4710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9307" y="3109340"/>
                <a:ext cx="20312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 </a:t>
                </a:r>
                <a:r>
                  <a:rPr lang="en-US" sz="2400"/>
                  <a:t>a</a:t>
                </a:r>
                <a:r>
                  <a:rPr lang="en-US" sz="2400" smtClean="0"/>
                  <a:t>/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3  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307" y="3109340"/>
                <a:ext cx="2031275" cy="523220"/>
              </a:xfrm>
              <a:prstGeom prst="rect">
                <a:avLst/>
              </a:prstGeom>
              <a:blipFill>
                <a:blip r:embed="rId4"/>
                <a:stretch>
                  <a:fillRect l="-901" b="-2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71155" y="3674235"/>
                <a:ext cx="19724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</a:t>
                </a:r>
                <a:r>
                  <a:rPr lang="en-US" sz="240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( 5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155" y="3674235"/>
                <a:ext cx="1972491" cy="461665"/>
              </a:xfrm>
              <a:prstGeom prst="rect">
                <a:avLst/>
              </a:prstGeom>
              <a:blipFill>
                <a:blip r:embed="rId5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71155" y="4231776"/>
                <a:ext cx="18026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</m:oMath>
                </a14:m>
                <a:r>
                  <a:rPr lang="en-US" sz="2400" smtClean="0"/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155" y="4231776"/>
                <a:ext cx="180267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2595" y="4826113"/>
                <a:ext cx="135853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8 </m:t>
                        </m:r>
                      </m:sup>
                    </m:sSup>
                  </m:oMath>
                </a14:m>
                <a:endParaRPr lang="en-US" sz="2400"/>
              </a:p>
              <a:p>
                <a:endParaRPr lang="en-US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595" y="4826113"/>
                <a:ext cx="1358537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62101" y="3073046"/>
                <a:ext cx="2730137" cy="985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b/ 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21 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49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/>
              </a:p>
              <a:p>
                <a:endParaRPr lang="en-US" sz="24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101" y="3073046"/>
                <a:ext cx="2730137" cy="985911"/>
              </a:xfrm>
              <a:prstGeom prst="rect">
                <a:avLst/>
              </a:prstGeom>
              <a:blipFill>
                <a:blip r:embed="rId8"/>
                <a:stretch>
                  <a:fillRect l="-3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62101" y="3671590"/>
                <a:ext cx="2860768" cy="616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= (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</m:oMath>
                </a14:m>
                <a:r>
                  <a:rPr lang="en-US" sz="2400" smtClean="0"/>
                  <a:t> :  [(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]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6 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101" y="3671590"/>
                <a:ext cx="2860768" cy="616579"/>
              </a:xfrm>
              <a:prstGeom prst="rect">
                <a:avLst/>
              </a:prstGeom>
              <a:blipFill>
                <a:blip r:embed="rId9"/>
                <a:stretch>
                  <a:fillRect l="-853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62100" y="4303083"/>
                <a:ext cx="2730137" cy="61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</a:t>
                </a:r>
                <a:r>
                  <a:rPr lang="en-US" sz="2400"/>
                  <a:t>= (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</m:oMath>
                </a14:m>
                <a:r>
                  <a:rPr lang="en-US" sz="2400" smtClean="0"/>
                  <a:t> :   </a:t>
                </a:r>
                <a:r>
                  <a:rPr lang="en-US" sz="2400"/>
                  <a:t>(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100" y="4303083"/>
                <a:ext cx="2730137" cy="615233"/>
              </a:xfrm>
              <a:prstGeom prst="rect">
                <a:avLst/>
              </a:prstGeom>
              <a:blipFill>
                <a:blip r:embed="rId10"/>
                <a:stretch>
                  <a:fillRect l="-893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1067" y="5037524"/>
                <a:ext cx="2259874" cy="61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  </a:t>
                </a:r>
                <a:r>
                  <a:rPr lang="en-US" sz="2400"/>
                  <a:t>= (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067" y="5037524"/>
                <a:ext cx="2259874" cy="615233"/>
              </a:xfrm>
              <a:prstGeom prst="rect">
                <a:avLst/>
              </a:prstGeom>
              <a:blipFill>
                <a:blip r:embed="rId11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58446" y="2875615"/>
                <a:ext cx="4349931" cy="892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en-US" sz="2400" dirty="0"/>
                  <a:t>c/ 3 – (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0 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+( </m:t>
                    </m:r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:2 </m:t>
                    </m:r>
                  </m:oMath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446" y="2875615"/>
                <a:ext cx="4349931" cy="892232"/>
              </a:xfrm>
              <a:prstGeom prst="rect">
                <a:avLst/>
              </a:prstGeom>
              <a:blipFill>
                <a:blip r:embed="rId12"/>
                <a:stretch>
                  <a:fillRect l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15200" y="3489569"/>
                <a:ext cx="3409406" cy="614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= 3   – 1    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.     </m:t>
                    </m:r>
                    <m:f>
                      <m:f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489569"/>
                <a:ext cx="3409406" cy="614014"/>
              </a:xfrm>
              <a:prstGeom prst="rect">
                <a:avLst/>
              </a:prstGeom>
              <a:blipFill>
                <a:blip r:embed="rId13"/>
                <a:stretch>
                  <a:fillRect l="-716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315200" y="4249001"/>
                <a:ext cx="2416629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 smtClean="0"/>
                  <a:t>= 3 –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249001"/>
                <a:ext cx="2416629" cy="616387"/>
              </a:xfrm>
              <a:prstGeom prst="rect">
                <a:avLst/>
              </a:prstGeom>
              <a:blipFill>
                <a:blip r:embed="rId14"/>
                <a:stretch>
                  <a:fillRect l="-1515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15200" y="4924697"/>
                <a:ext cx="2018211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= 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924697"/>
                <a:ext cx="2018211" cy="616387"/>
              </a:xfrm>
              <a:prstGeom prst="rect">
                <a:avLst/>
              </a:prstGeom>
              <a:blipFill>
                <a:blip r:embed="rId15"/>
                <a:stretch>
                  <a:fillRect l="-1208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15200" y="5564777"/>
                <a:ext cx="1920240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 </a:t>
                </a:r>
                <a:r>
                  <a:rPr lang="en-US" sz="240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+ </m:t>
                    </m:r>
                    <m:f>
                      <m:f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5564777"/>
                <a:ext cx="1920240" cy="617157"/>
              </a:xfrm>
              <a:prstGeom prst="rect">
                <a:avLst/>
              </a:prstGeom>
              <a:blipFill>
                <a:blip r:embed="rId16"/>
                <a:stretch>
                  <a:fillRect l="-1905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406641" y="6181934"/>
                <a:ext cx="139772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641" y="6181934"/>
                <a:ext cx="1397726" cy="616387"/>
              </a:xfrm>
              <a:prstGeom prst="rect">
                <a:avLst/>
              </a:prstGeom>
              <a:blipFill>
                <a:blip r:embed="rId17"/>
                <a:stretch>
                  <a:fillRect l="-6550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333603" y="2397477"/>
            <a:ext cx="139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charset="0"/>
                <a:ea typeface="Times New Roman" charset="0"/>
                <a:cs typeface="Times New Roman" charset="0"/>
              </a:rPr>
              <a:t>GIẢI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: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Hướng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dẫn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tự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học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Xem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lại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6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công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thức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lũy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thừa</a:t>
            </a:r>
            <a:endParaRPr lang="en-US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Xem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lại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đã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giải</a:t>
            </a:r>
            <a:endParaRPr lang="en-US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Tiết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sau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Luyện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tiếp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theo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5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1089</Words>
  <Application>Microsoft Macintosh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 Light</vt:lpstr>
      <vt:lpstr>Cambria Math</vt:lpstr>
      <vt:lpstr>Arial</vt:lpstr>
      <vt:lpstr>Calibri</vt:lpstr>
      <vt:lpstr>Times New Roman</vt:lpstr>
      <vt:lpstr>Office Theme</vt:lpstr>
      <vt:lpstr>TIẾT 10: LUYỆN TẬP CÁC PHÉP TÍNH VỀ LŨY THỪA</vt:lpstr>
      <vt:lpstr>PowerPoint Presentation</vt:lpstr>
      <vt:lpstr>PowerPoint Presentation</vt:lpstr>
      <vt:lpstr>PowerPoint Presentation</vt:lpstr>
      <vt:lpstr>PowerPoint Presentation</vt:lpstr>
      <vt:lpstr>Hướng dẫn tự học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10: LUYỆN TẬP CÁC PHÉP TÍNH VỀ LŨY THỪA</dc:title>
  <dc:creator>Windows User</dc:creator>
  <cp:lastModifiedBy>phanthithaonguyenn@gmail.com</cp:lastModifiedBy>
  <cp:revision>29</cp:revision>
  <dcterms:created xsi:type="dcterms:W3CDTF">2021-10-12T13:03:08Z</dcterms:created>
  <dcterms:modified xsi:type="dcterms:W3CDTF">2021-10-15T14:12:20Z</dcterms:modified>
</cp:coreProperties>
</file>